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6" r:id="rId2"/>
    <p:sldId id="325" r:id="rId3"/>
    <p:sldId id="327" r:id="rId4"/>
    <p:sldId id="326" r:id="rId5"/>
    <p:sldId id="328" r:id="rId6"/>
    <p:sldId id="333" r:id="rId7"/>
    <p:sldId id="337" r:id="rId8"/>
    <p:sldId id="331" r:id="rId9"/>
    <p:sldId id="335" r:id="rId10"/>
    <p:sldId id="330" r:id="rId11"/>
    <p:sldId id="336" r:id="rId12"/>
  </p:sldIdLst>
  <p:sldSz cx="12192000" cy="6858000"/>
  <p:notesSz cx="6858000" cy="9144000"/>
  <p:custShowLst>
    <p:custShow name="Apresentação personalizada 1" id="0">
      <p:sldLst>
        <p:sld r:id="rId5"/>
      </p:sldLst>
    </p:custShow>
  </p:custShow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43"/>
    <a:srgbClr val="FF7500"/>
    <a:srgbClr val="606060"/>
    <a:srgbClr val="00BAE1"/>
    <a:srgbClr val="008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6" autoAdjust="0"/>
    <p:restoredTop sz="86395"/>
  </p:normalViewPr>
  <p:slideViewPr>
    <p:cSldViewPr snapToGrid="0">
      <p:cViewPr varScale="1">
        <p:scale>
          <a:sx n="113" d="100"/>
          <a:sy n="113" d="100"/>
        </p:scale>
        <p:origin x="212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FC53-FC0C-4395-A29E-5C9E53A584A4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67299-65CC-40FD-8EC4-535D495FEF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0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Nosso trabalho analisa o potencial da computação quântica para superar limitações dos computadores clássicos na descoberta de medicamentos. Por meio de revisão bibliográfica, exploramos como ela permite simulações moleculares mais precisas e rápidas, modelando sistemas biológicos complexos. Os resultados apontam avanços, como o uso do algoritmo 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Quantum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Eigensolver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(VQE) e o de Deutsch-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Jozsa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mas também desafios, como decoerência e escalabilidade  . A seguir, Guilherme de Moraes Branco, apresentará a introdução."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7299-65CC-40FD-8EC4-535D495FEF8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8501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7299-65CC-40FD-8EC4-535D495FEF8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118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/>
              <a:t>[Início - tom amistoso e confiante]</a:t>
            </a:r>
            <a:endParaRPr lang="pt-BR"/>
          </a:p>
          <a:p>
            <a:r>
              <a:rPr lang="pt-BR"/>
              <a:t>Olá a todos! 👋</a:t>
            </a:r>
            <a:br>
              <a:rPr lang="pt-BR"/>
            </a:br>
            <a:r>
              <a:rPr lang="pt-BR"/>
              <a:t>Meu nome é </a:t>
            </a:r>
            <a:r>
              <a:rPr lang="pt-BR" b="1"/>
              <a:t>Kleber Kardel</a:t>
            </a:r>
            <a:r>
              <a:rPr lang="pt-BR"/>
              <a:t>, e nesta parte da apresentação,</a:t>
            </a:r>
            <a:br>
              <a:rPr lang="pt-BR"/>
            </a:br>
            <a:r>
              <a:rPr lang="pt-BR"/>
              <a:t>vou falar um pouco sobre os </a:t>
            </a:r>
            <a:r>
              <a:rPr lang="pt-BR" b="1"/>
              <a:t>fundamentos da computação quântica</a:t>
            </a:r>
            <a:r>
              <a:rPr lang="pt-BR"/>
              <a:t>.</a:t>
            </a:r>
          </a:p>
          <a:p>
            <a:r>
              <a:rPr lang="pt-BR" b="1"/>
              <a:t>[Tom explicativo, entonação levemente mais didática]</a:t>
            </a:r>
            <a:endParaRPr lang="pt-BR"/>
          </a:p>
          <a:p>
            <a:r>
              <a:rPr lang="pt-BR"/>
              <a:t>Diferente dos computadores clássicos, que usam </a:t>
            </a:r>
            <a:r>
              <a:rPr lang="pt-BR" i="1"/>
              <a:t>bits</a:t>
            </a:r>
            <a:r>
              <a:rPr lang="pt-BR"/>
              <a:t> —</a:t>
            </a:r>
            <a:br>
              <a:rPr lang="pt-BR"/>
            </a:br>
            <a:r>
              <a:rPr lang="pt-BR"/>
              <a:t>representando apenas </a:t>
            </a:r>
            <a:r>
              <a:rPr lang="pt-BR" b="1"/>
              <a:t>0 ou 1</a:t>
            </a:r>
            <a:r>
              <a:rPr lang="pt-BR"/>
              <a:t> —</a:t>
            </a:r>
            <a:br>
              <a:rPr lang="pt-BR"/>
            </a:br>
            <a:r>
              <a:rPr lang="pt-BR"/>
              <a:t>a computação quântica utiliza os chamados </a:t>
            </a:r>
            <a:r>
              <a:rPr lang="pt-BR" b="1" err="1"/>
              <a:t>qubits</a:t>
            </a:r>
            <a:r>
              <a:rPr lang="pt-BR"/>
              <a:t>.</a:t>
            </a:r>
          </a:p>
          <a:p>
            <a:r>
              <a:rPr lang="pt-BR"/>
              <a:t>Esses </a:t>
            </a:r>
            <a:r>
              <a:rPr lang="pt-BR" err="1"/>
              <a:t>qubits</a:t>
            </a:r>
            <a:r>
              <a:rPr lang="pt-BR"/>
              <a:t> podem estar em </a:t>
            </a:r>
            <a:r>
              <a:rPr lang="pt-BR" b="1"/>
              <a:t>superposição</a:t>
            </a:r>
            <a:r>
              <a:rPr lang="pt-BR"/>
              <a:t>,</a:t>
            </a:r>
            <a:br>
              <a:rPr lang="pt-BR"/>
            </a:br>
            <a:r>
              <a:rPr lang="pt-BR"/>
              <a:t>ou seja: podem representar </a:t>
            </a:r>
            <a:r>
              <a:rPr lang="pt-BR" b="1"/>
              <a:t>0 e 1 ao mesmo tempo</a:t>
            </a:r>
            <a:r>
              <a:rPr lang="pt-BR"/>
              <a:t>.</a:t>
            </a:r>
          </a:p>
          <a:p>
            <a:r>
              <a:rPr lang="pt-BR"/>
              <a:t>Isso significa que eles conseguem </a:t>
            </a:r>
            <a:r>
              <a:rPr lang="pt-BR" b="1"/>
              <a:t>processar várias informações ao mesmo tempo</a:t>
            </a:r>
            <a:r>
              <a:rPr lang="pt-BR"/>
              <a:t>,</a:t>
            </a:r>
            <a:br>
              <a:rPr lang="pt-BR"/>
            </a:br>
            <a:r>
              <a:rPr lang="pt-BR"/>
              <a:t>o que amplia bastante a capacidade de cálculo desses sistemas.</a:t>
            </a:r>
          </a:p>
          <a:p>
            <a:r>
              <a:rPr lang="pt-BR" b="1"/>
              <a:t>[Pausa curta. Agora, mencione a tabela do artigo]</a:t>
            </a:r>
            <a:endParaRPr lang="pt-BR"/>
          </a:p>
          <a:p>
            <a:r>
              <a:rPr lang="pt-BR"/>
              <a:t>A gente pode ver isso de forma resumida na </a:t>
            </a:r>
            <a:r>
              <a:rPr lang="pt-BR" b="1"/>
              <a:t>Tabela 1 do nosso artigo</a:t>
            </a:r>
            <a:r>
              <a:rPr lang="pt-BR"/>
              <a:t>,</a:t>
            </a:r>
            <a:br>
              <a:rPr lang="pt-BR"/>
            </a:br>
            <a:r>
              <a:rPr lang="pt-BR"/>
              <a:t>que mostra as diferenças entre os computadores clássicos e quânticos.</a:t>
            </a:r>
          </a:p>
          <a:p>
            <a:r>
              <a:rPr lang="pt-BR"/>
              <a:t>Enquanto o clássico segue a lógica binária e processa de forma sequencial,</a:t>
            </a:r>
            <a:br>
              <a:rPr lang="pt-BR"/>
            </a:br>
            <a:r>
              <a:rPr lang="pt-BR"/>
              <a:t>o quântico </a:t>
            </a:r>
            <a:r>
              <a:rPr lang="pt-BR" b="1"/>
              <a:t>usa mecânica quântica</a:t>
            </a:r>
            <a:r>
              <a:rPr lang="pt-BR"/>
              <a:t> e processa de forma </a:t>
            </a:r>
            <a:r>
              <a:rPr lang="pt-BR" b="1"/>
              <a:t>paralela</a:t>
            </a:r>
            <a:r>
              <a:rPr lang="pt-BR"/>
              <a:t>.</a:t>
            </a:r>
          </a:p>
          <a:p>
            <a:r>
              <a:rPr lang="pt-BR" b="1"/>
              <a:t>[Entonação de curiosidade e destaque no conceito]</a:t>
            </a:r>
            <a:endParaRPr lang="pt-BR"/>
          </a:p>
          <a:p>
            <a:r>
              <a:rPr lang="pt-BR"/>
              <a:t>Outro conceito essencial é o </a:t>
            </a:r>
            <a:r>
              <a:rPr lang="pt-BR" b="1"/>
              <a:t>emaranhamento</a:t>
            </a:r>
            <a:r>
              <a:rPr lang="pt-BR"/>
              <a:t>.</a:t>
            </a:r>
            <a:br>
              <a:rPr lang="pt-BR"/>
            </a:br>
            <a:r>
              <a:rPr lang="pt-BR"/>
              <a:t>Ele conecta dois ou mais </a:t>
            </a:r>
            <a:r>
              <a:rPr lang="pt-BR" err="1"/>
              <a:t>qubits</a:t>
            </a:r>
            <a:r>
              <a:rPr lang="pt-BR"/>
              <a:t> de maneira que o estado de um </a:t>
            </a:r>
            <a:r>
              <a:rPr lang="pt-BR" b="1"/>
              <a:t>depende do outro</a:t>
            </a:r>
            <a:r>
              <a:rPr lang="pt-BR"/>
              <a:t>,</a:t>
            </a:r>
            <a:br>
              <a:rPr lang="pt-BR"/>
            </a:br>
            <a:r>
              <a:rPr lang="pt-BR"/>
              <a:t>mesmo que estejam bem distantes. Isso permite </a:t>
            </a:r>
            <a:r>
              <a:rPr lang="pt-BR" b="1"/>
              <a:t>cálculos muito mais complexos</a:t>
            </a:r>
            <a:r>
              <a:rPr lang="pt-BR"/>
              <a:t>.</a:t>
            </a:r>
          </a:p>
          <a:p>
            <a:r>
              <a:rPr lang="pt-BR" b="1"/>
              <a:t>[Tom explicativo, com leve ênfase em “portas”]</a:t>
            </a:r>
            <a:endParaRPr lang="pt-BR"/>
          </a:p>
          <a:p>
            <a:r>
              <a:rPr lang="pt-BR"/>
              <a:t>Para manipular os estados dos </a:t>
            </a:r>
            <a:r>
              <a:rPr lang="pt-BR" err="1"/>
              <a:t>qubits</a:t>
            </a:r>
            <a:r>
              <a:rPr lang="pt-BR"/>
              <a:t>, usamos </a:t>
            </a:r>
            <a:r>
              <a:rPr lang="pt-BR" b="1"/>
              <a:t>portas quânticas</a:t>
            </a:r>
            <a:r>
              <a:rPr lang="pt-BR"/>
              <a:t>,</a:t>
            </a:r>
            <a:br>
              <a:rPr lang="pt-BR"/>
            </a:br>
            <a:r>
              <a:rPr lang="pt-BR"/>
              <a:t>como a </a:t>
            </a:r>
            <a:r>
              <a:rPr lang="pt-BR" b="1" err="1"/>
              <a:t>Hadamard</a:t>
            </a:r>
            <a:r>
              <a:rPr lang="pt-BR"/>
              <a:t>, que cria a superposição,</a:t>
            </a:r>
            <a:br>
              <a:rPr lang="pt-BR"/>
            </a:br>
            <a:r>
              <a:rPr lang="pt-BR"/>
              <a:t>e a </a:t>
            </a:r>
            <a:r>
              <a:rPr lang="pt-BR" b="1"/>
              <a:t>CNOT</a:t>
            </a:r>
            <a:r>
              <a:rPr lang="pt-BR"/>
              <a:t>, que altera o estado de um </a:t>
            </a:r>
            <a:r>
              <a:rPr lang="pt-BR" err="1"/>
              <a:t>qubit</a:t>
            </a:r>
            <a:r>
              <a:rPr lang="pt-BR"/>
              <a:t> com base no outro.</a:t>
            </a:r>
          </a:p>
          <a:p>
            <a:r>
              <a:rPr lang="pt-BR"/>
              <a:t>Essas portas formam os circuitos quânticos</a:t>
            </a:r>
            <a:br>
              <a:rPr lang="pt-BR"/>
            </a:br>
            <a:r>
              <a:rPr lang="pt-BR"/>
              <a:t>que são a base para executar </a:t>
            </a:r>
            <a:r>
              <a:rPr lang="pt-BR" b="1"/>
              <a:t>algoritmos avançados</a:t>
            </a:r>
            <a:r>
              <a:rPr lang="pt-BR"/>
              <a:t>.</a:t>
            </a:r>
          </a:p>
          <a:p>
            <a:r>
              <a:rPr lang="pt-BR" b="1"/>
              <a:t>[Tom de conclusão, conectando com o colega que continuará]</a:t>
            </a:r>
            <a:endParaRPr lang="pt-BR"/>
          </a:p>
          <a:p>
            <a:r>
              <a:rPr lang="pt-BR"/>
              <a:t>Com esses conceitos, é possível realizar </a:t>
            </a:r>
            <a:r>
              <a:rPr lang="pt-BR" b="1"/>
              <a:t>simulações moleculares</a:t>
            </a:r>
            <a:br>
              <a:rPr lang="pt-BR"/>
            </a:br>
            <a:r>
              <a:rPr lang="pt-BR"/>
              <a:t>muito mais precisas — algo essencial para acelerar o desenvolvimento de novos medicamentos.</a:t>
            </a:r>
          </a:p>
          <a:p>
            <a:r>
              <a:rPr lang="pt-BR"/>
              <a:t>E é justamente sobre essas simulações que o </a:t>
            </a:r>
            <a:r>
              <a:rPr lang="pt-BR" b="1"/>
              <a:t>Matheus</a:t>
            </a:r>
            <a:r>
              <a:rPr lang="pt-BR"/>
              <a:t> vai continuar a apresentação.</a:t>
            </a:r>
          </a:p>
          <a:p>
            <a:r>
              <a:rPr lang="pt-BR"/>
              <a:t>Muito obrigado! 🙌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7299-65CC-40FD-8EC4-535D495FEF8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13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7299-65CC-40FD-8EC4-535D495FEF8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175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 são apenas algumas das nossas referências bibliográficas usadas, formatadas segundo as normas ABNT, a lista completa encontram-se no trabalho. Agradecemos ao Prof. Caique Zanetti Brito pela orientação e a todos que apoiaram este trabalho. Obrigado pela atenção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7299-65CC-40FD-8EC4-535D495FEF8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33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896582" cy="755790"/>
          </a:xfrm>
          <a:prstGeom prst="rect">
            <a:avLst/>
          </a:prstGeom>
          <a:solidFill>
            <a:srgbClr val="00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298" y="755790"/>
            <a:ext cx="9471546" cy="61194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392721" y="740094"/>
            <a:ext cx="5794389" cy="2141402"/>
          </a:xfrm>
          <a:prstGeom prst="rect">
            <a:avLst/>
          </a:prstGeom>
          <a:solidFill>
            <a:srgbClr val="60606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500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343503" y="0"/>
            <a:ext cx="879255" cy="6858347"/>
          </a:xfrm>
          <a:prstGeom prst="rect">
            <a:avLst/>
          </a:prstGeom>
          <a:solidFill>
            <a:srgbClr val="00B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1343503" y="0"/>
            <a:ext cx="210066" cy="6857999"/>
          </a:xfrm>
          <a:prstGeom prst="rect">
            <a:avLst/>
          </a:prstGeom>
          <a:solidFill>
            <a:srgbClr val="0084B0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4" y="5525146"/>
            <a:ext cx="2767404" cy="12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35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343503" y="0"/>
            <a:ext cx="879255" cy="6858347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1343503" y="0"/>
            <a:ext cx="210066" cy="6857999"/>
          </a:xfrm>
          <a:prstGeom prst="rect">
            <a:avLst/>
          </a:prstGeom>
          <a:solidFill>
            <a:srgbClr val="00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5" y="5486509"/>
            <a:ext cx="2767404" cy="12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8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879255" cy="6858347"/>
          </a:xfrm>
          <a:prstGeom prst="rect">
            <a:avLst/>
          </a:prstGeom>
          <a:solidFill>
            <a:srgbClr val="00B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669189" y="0"/>
            <a:ext cx="210066" cy="6857999"/>
          </a:xfrm>
          <a:prstGeom prst="rect">
            <a:avLst/>
          </a:prstGeom>
          <a:solidFill>
            <a:srgbClr val="0084B0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031" y="5525146"/>
            <a:ext cx="2767404" cy="12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6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879255" cy="6858347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669189" y="0"/>
            <a:ext cx="210066" cy="6857999"/>
          </a:xfrm>
          <a:prstGeom prst="rect">
            <a:avLst/>
          </a:prstGeom>
          <a:solidFill>
            <a:srgbClr val="00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</a:endParaRP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031" y="5525146"/>
            <a:ext cx="2767404" cy="12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3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1838069A-FF91-BB4B-9026-D26A9F93BB0A}"/>
              </a:ext>
            </a:extLst>
          </p:cNvPr>
          <p:cNvSpPr/>
          <p:nvPr userDrawn="1"/>
        </p:nvSpPr>
        <p:spPr>
          <a:xfrm>
            <a:off x="1" y="0"/>
            <a:ext cx="8669690" cy="6858000"/>
          </a:xfrm>
          <a:prstGeom prst="rect">
            <a:avLst/>
          </a:prstGeom>
          <a:solidFill>
            <a:srgbClr val="00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031" y="5525146"/>
            <a:ext cx="2767404" cy="12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9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1838069A-FF91-BB4B-9026-D26A9F93BB0A}"/>
              </a:ext>
            </a:extLst>
          </p:cNvPr>
          <p:cNvSpPr/>
          <p:nvPr userDrawn="1"/>
        </p:nvSpPr>
        <p:spPr>
          <a:xfrm>
            <a:off x="1" y="0"/>
            <a:ext cx="8669690" cy="6858000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031" y="5525146"/>
            <a:ext cx="2767404" cy="12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0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57A80-7CA9-4E66-9F25-49202B3F4AEB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81EEF-AA7C-4C2C-80A6-5CB5DEF90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90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31C44"/>
                </a:solidFill>
              </a:ln>
            </a:endParaRPr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168" y="102375"/>
            <a:ext cx="1153055" cy="507514"/>
          </a:xfrm>
          <a:prstGeom prst="rect">
            <a:avLst/>
          </a:prstGeom>
        </p:spPr>
      </p:pic>
      <p:sp>
        <p:nvSpPr>
          <p:cNvPr id="13" name="Espaço Reservado para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717176" y="1720850"/>
            <a:ext cx="10792199" cy="36036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Titulo</a:t>
            </a:r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68" y="-10223688"/>
            <a:ext cx="12266719" cy="171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9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57A80-7CA9-4E66-9F25-49202B3F4AEB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81EEF-AA7C-4C2C-80A6-5CB5DEF90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096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1" r:id="rId3"/>
    <p:sldLayoutId id="2147483662" r:id="rId4"/>
    <p:sldLayoutId id="2147483663" r:id="rId5"/>
    <p:sldLayoutId id="2147483653" r:id="rId6"/>
    <p:sldLayoutId id="2147483660" r:id="rId7"/>
    <p:sldLayoutId id="2147483655" r:id="rId8"/>
    <p:sldLayoutId id="214748366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714979" y="1824756"/>
            <a:ext cx="10792199" cy="3603625"/>
          </a:xfrm>
        </p:spPr>
        <p:txBody>
          <a:bodyPr>
            <a:normAutofit fontScale="70000" lnSpcReduction="20000"/>
          </a:bodyPr>
          <a:lstStyle/>
          <a:p>
            <a:r>
              <a:rPr lang="pt-BR" sz="8000" b="1" dirty="0">
                <a:latin typeface="Arial" charset="0"/>
              </a:rPr>
              <a:t>Desafios e Desenvolvimento da Indústria </a:t>
            </a:r>
          </a:p>
          <a:p>
            <a:r>
              <a:rPr lang="pt-BR" sz="8000" b="1" dirty="0">
                <a:latin typeface="Arial" charset="0"/>
              </a:rPr>
              <a:t>Farmacêutica através do Uso da Computação Quântica</a:t>
            </a:r>
            <a:endParaRPr lang="pt-BR" altLang="pt-BR" sz="8000" b="1" dirty="0">
              <a:latin typeface="Arial" charset="0"/>
            </a:endParaRPr>
          </a:p>
          <a:p>
            <a:r>
              <a:rPr lang="pt-BR" sz="4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Ciência da Computação</a:t>
            </a:r>
          </a:p>
        </p:txBody>
      </p:sp>
    </p:spTree>
    <p:extLst>
      <p:ext uri="{BB962C8B-B14F-4D97-AF65-F5344CB8AC3E}">
        <p14:creationId xmlns:p14="http://schemas.microsoft.com/office/powerpoint/2010/main" val="387218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92"/>
    </mc:Choice>
    <mc:Fallback xmlns="">
      <p:transition spd="slow" advTm="246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A1400050-04C9-434D-8262-D7E6BE11CB24}"/>
              </a:ext>
            </a:extLst>
          </p:cNvPr>
          <p:cNvSpPr/>
          <p:nvPr/>
        </p:nvSpPr>
        <p:spPr>
          <a:xfrm>
            <a:off x="879144" y="245717"/>
            <a:ext cx="7167576" cy="695979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892790" y="406069"/>
            <a:ext cx="6918799" cy="4537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984230" y="581902"/>
            <a:ext cx="10676449" cy="58842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6787AF6-4465-439F-94C4-5960D0E6E5AF}"/>
              </a:ext>
            </a:extLst>
          </p:cNvPr>
          <p:cNvSpPr txBox="1"/>
          <p:nvPr/>
        </p:nvSpPr>
        <p:spPr>
          <a:xfrm>
            <a:off x="879144" y="344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CONSIDERAÇÕES FINAIS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8A0287F-D45B-3D38-A178-17CC3EE102C6}"/>
              </a:ext>
            </a:extLst>
          </p:cNvPr>
          <p:cNvSpPr/>
          <p:nvPr/>
        </p:nvSpPr>
        <p:spPr>
          <a:xfrm>
            <a:off x="1102763" y="1678639"/>
            <a:ext cx="96350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A computação quântica pode transformar a indústria farmacêutica ao acelerar e tornar mais precisa a descoberta de medicamentos. Apesar de limitações atuais, avanços contínuos e parcerias estratégicas são fundamentais para ampliar seu impacto na saúde global.</a:t>
            </a:r>
            <a:endParaRPr lang="pt-BR" altLang="pt-BR" sz="100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pic>
        <p:nvPicPr>
          <p:cNvPr id="50" name="Vídeo 49">
            <a:hlinkClick r:id="" action="ppaction://media"/>
            <a:extLst>
              <a:ext uri="{FF2B5EF4-FFF2-40B4-BE49-F238E27FC236}">
                <a16:creationId xmlns:a16="http://schemas.microsoft.com/office/drawing/2014/main" id="{DDFB01D3-1280-5772-D2B1-887C415D7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4720166" y="3524430"/>
            <a:ext cx="2751668" cy="27516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93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37"/>
    </mc:Choice>
    <mc:Fallback xmlns="">
      <p:transition spd="slow" advTm="52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A1400050-04C9-434D-8262-D7E6BE11CB24}"/>
              </a:ext>
            </a:extLst>
          </p:cNvPr>
          <p:cNvSpPr/>
          <p:nvPr/>
        </p:nvSpPr>
        <p:spPr>
          <a:xfrm>
            <a:off x="879144" y="245717"/>
            <a:ext cx="7167576" cy="695979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892790" y="406069"/>
            <a:ext cx="6918799" cy="4537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984230" y="581902"/>
            <a:ext cx="10676449" cy="58842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3DCF70-AD32-4833-5CBB-62DE4B178F22}"/>
              </a:ext>
            </a:extLst>
          </p:cNvPr>
          <p:cNvSpPr txBox="1"/>
          <p:nvPr/>
        </p:nvSpPr>
        <p:spPr>
          <a:xfrm>
            <a:off x="879144" y="344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REFERÊNCIAS BIBLIOGRÁFICAS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E87535-541E-1BA7-AC60-85ACD5675C09}"/>
              </a:ext>
            </a:extLst>
          </p:cNvPr>
          <p:cNvSpPr txBox="1"/>
          <p:nvPr/>
        </p:nvSpPr>
        <p:spPr>
          <a:xfrm>
            <a:off x="892790" y="1764912"/>
            <a:ext cx="1001397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HASSAN, Ali. Quantum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computing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AI in healthcare: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Accelerating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complex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biological</a:t>
            </a:r>
            <a:endParaRPr lang="pt-B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simulations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genomic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data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processing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drug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discovery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innovations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World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Journal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of</a:t>
            </a:r>
            <a:endParaRPr lang="pt-B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Advanced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Research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</a:t>
            </a: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Reviews, v. 20(02), 1466-1484, 2023. Disponível em:</a:t>
            </a:r>
          </a:p>
          <a:p>
            <a:pPr algn="just">
              <a:spcAft>
                <a:spcPts val="600"/>
              </a:spcAft>
            </a:pPr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&lt;https://doi.org/10.30574/wjarr.2023.20.2.2325&gt; Acessado em: 27 de abril de 2025.</a:t>
            </a:r>
          </a:p>
          <a:p>
            <a:pPr algn="just">
              <a:spcAft>
                <a:spcPts val="600"/>
              </a:spcAft>
            </a:pPr>
            <a:r>
              <a:rPr lang="pt-BR" dirty="0"/>
              <a:t>KUMAN, G; et. al. </a:t>
            </a:r>
            <a:r>
              <a:rPr lang="pt-BR" dirty="0" err="1"/>
              <a:t>Recent</a:t>
            </a:r>
            <a:r>
              <a:rPr lang="pt-BR" dirty="0"/>
              <a:t> </a:t>
            </a:r>
            <a:r>
              <a:rPr lang="pt-BR" dirty="0" err="1"/>
              <a:t>Advances</a:t>
            </a:r>
            <a:r>
              <a:rPr lang="pt-BR" dirty="0"/>
              <a:t> in Quantum </a:t>
            </a:r>
            <a:r>
              <a:rPr lang="pt-BR" dirty="0" err="1"/>
              <a:t>Computing</a:t>
            </a:r>
            <a:r>
              <a:rPr lang="pt-BR" dirty="0"/>
              <a:t> for </a:t>
            </a:r>
            <a:r>
              <a:rPr lang="pt-BR" dirty="0" err="1"/>
              <a:t>Drug</a:t>
            </a:r>
            <a:r>
              <a:rPr lang="pt-BR" dirty="0"/>
              <a:t> Discovery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. IEEE Access, vol. 12, pp. 64491-64509, 2024. </a:t>
            </a:r>
            <a:r>
              <a:rPr lang="pt-BR" dirty="0" err="1"/>
              <a:t>Disponivel</a:t>
            </a:r>
            <a:r>
              <a:rPr lang="pt-BR" dirty="0"/>
              <a:t> em: &lt; https://ieeexplore.ieee.org/document/10466774 &gt; Acessado em: 28 de abril de 2025.</a:t>
            </a:r>
          </a:p>
          <a:p>
            <a:pPr algn="just">
              <a:spcAft>
                <a:spcPts val="600"/>
              </a:spcAft>
            </a:pPr>
            <a:r>
              <a:rPr lang="pt-BR" dirty="0"/>
              <a:t>OLIVEIRA, A. N. et al. Algoritmos quânticos com IBMQ Experience: Algoritmo de Deutsch-</a:t>
            </a:r>
            <a:r>
              <a:rPr lang="pt-BR" dirty="0" err="1"/>
              <a:t>Jozsa</a:t>
            </a:r>
            <a:r>
              <a:rPr lang="pt-BR" dirty="0"/>
              <a:t>. Revista Brasileira de Ensino de Física, v. 44, 2021. Disponível em: https://www.academia.edu/102016876/Algoritmos_qu%C3%A2nticos_com_IBMQ_Experien </a:t>
            </a:r>
            <a:r>
              <a:rPr lang="pt-BR" dirty="0" err="1"/>
              <a:t>ce_Algoritmo_de_Deutsch_Jozsa</a:t>
            </a:r>
            <a:r>
              <a:rPr lang="pt-BR" dirty="0"/>
              <a:t> . Acessado em: 10 de abril de 2025.</a:t>
            </a:r>
          </a:p>
          <a:p>
            <a:pPr algn="just">
              <a:spcAft>
                <a:spcPts val="600"/>
              </a:spcAft>
            </a:pPr>
            <a:endParaRPr lang="pt-BR" dirty="0"/>
          </a:p>
        </p:txBody>
      </p:sp>
      <p:pic>
        <p:nvPicPr>
          <p:cNvPr id="8" name="Vídeo 7">
            <a:hlinkClick r:id="" action="ppaction://media"/>
            <a:extLst>
              <a:ext uri="{FF2B5EF4-FFF2-40B4-BE49-F238E27FC236}">
                <a16:creationId xmlns:a16="http://schemas.microsoft.com/office/drawing/2014/main" id="{563C51AD-FA7C-032C-53C2-7FC590F97B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9983146" y="144707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742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6"/>
    </mc:Choice>
    <mc:Fallback xmlns="">
      <p:transition spd="slow" advTm="29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A1400050-04C9-434D-8262-D7E6BE11CB24}"/>
              </a:ext>
            </a:extLst>
          </p:cNvPr>
          <p:cNvSpPr/>
          <p:nvPr/>
        </p:nvSpPr>
        <p:spPr>
          <a:xfrm>
            <a:off x="879144" y="245717"/>
            <a:ext cx="7167576" cy="695979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892790" y="406069"/>
            <a:ext cx="6918799" cy="4537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984230" y="581902"/>
            <a:ext cx="10676449" cy="58842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3E48C8-8644-4EEF-946E-DB73853F4FFA}"/>
              </a:ext>
            </a:extLst>
          </p:cNvPr>
          <p:cNvSpPr txBox="1"/>
          <p:nvPr/>
        </p:nvSpPr>
        <p:spPr>
          <a:xfrm>
            <a:off x="879144" y="344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Defesa de TCC  – Graduação EaD – FAM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E83EBA-FCB6-73E4-FD70-ABBBC3928CD7}"/>
              </a:ext>
            </a:extLst>
          </p:cNvPr>
          <p:cNvSpPr txBox="1">
            <a:spLocks noChangeArrowheads="1"/>
          </p:cNvSpPr>
          <p:nvPr/>
        </p:nvSpPr>
        <p:spPr>
          <a:xfrm>
            <a:off x="984230" y="5396114"/>
            <a:ext cx="590465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pt-BR" sz="2400" i="1" dirty="0">
                <a:latin typeface="Arial" charset="0"/>
              </a:rPr>
              <a:t>Orientação: Prof. Caique Zaneti </a:t>
            </a:r>
            <a:r>
              <a:rPr lang="pt-BR" altLang="pt-BR" sz="2400" i="1" dirty="0" err="1">
                <a:latin typeface="Arial" charset="0"/>
              </a:rPr>
              <a:t>Kirilo</a:t>
            </a:r>
            <a:r>
              <a:rPr lang="pt-BR" altLang="pt-BR" sz="2400" i="1" dirty="0">
                <a:latin typeface="Arial" charset="0"/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F9F135E-5854-757D-2201-39F8A79036FD}"/>
              </a:ext>
            </a:extLst>
          </p:cNvPr>
          <p:cNvSpPr/>
          <p:nvPr/>
        </p:nvSpPr>
        <p:spPr>
          <a:xfrm>
            <a:off x="984230" y="941696"/>
            <a:ext cx="235853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latin typeface="Arial" charset="0"/>
              </a:rPr>
              <a:t>Desafios e Desenvolvimento da Indústria </a:t>
            </a:r>
          </a:p>
          <a:p>
            <a:r>
              <a:rPr lang="pt-BR" sz="3200" b="1" dirty="0">
                <a:latin typeface="Arial" charset="0"/>
              </a:rPr>
              <a:t>Farmacêutica através do Uso da Computação Quântica</a:t>
            </a:r>
            <a:endParaRPr lang="pt-BR" altLang="pt-BR" sz="3200" b="1" dirty="0">
              <a:latin typeface="Arial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0B7F6D0-298E-7F68-4C9B-702A5DD8B5B9}"/>
              </a:ext>
            </a:extLst>
          </p:cNvPr>
          <p:cNvSpPr/>
          <p:nvPr/>
        </p:nvSpPr>
        <p:spPr>
          <a:xfrm>
            <a:off x="1017968" y="2454310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>
                <a:latin typeface="Arial" charset="0"/>
              </a:rPr>
              <a:t>Grupo: </a:t>
            </a:r>
            <a:r>
              <a:rPr lang="pt-BR" altLang="pt-BR" sz="2400" dirty="0">
                <a:latin typeface="Arial" charset="0"/>
              </a:rPr>
              <a:t>Caio Fonseca Nunes, Guilherme Antônio Ribeiro Laranjeira, </a:t>
            </a:r>
            <a:r>
              <a:rPr lang="pt-BR" sz="2400" dirty="0">
                <a:latin typeface="Arial" charset="0"/>
              </a:rPr>
              <a:t>Guilherme de Moraes Branco</a:t>
            </a:r>
            <a:r>
              <a:rPr lang="pt-BR" altLang="pt-BR" sz="2400" dirty="0">
                <a:latin typeface="Arial" charset="0"/>
              </a:rPr>
              <a:t>, </a:t>
            </a:r>
            <a:r>
              <a:rPr lang="pt-BR" sz="2400" dirty="0">
                <a:latin typeface="Arial" charset="0"/>
              </a:rPr>
              <a:t>Henrique Teixeira Martins</a:t>
            </a:r>
            <a:r>
              <a:rPr lang="pt-BR" altLang="pt-BR" sz="2400" dirty="0">
                <a:latin typeface="Arial" charset="0"/>
              </a:rPr>
              <a:t>, </a:t>
            </a:r>
            <a:r>
              <a:rPr lang="pt-BR" sz="2400" dirty="0">
                <a:latin typeface="Arial" charset="0"/>
              </a:rPr>
              <a:t>Kleber Molina </a:t>
            </a:r>
            <a:r>
              <a:rPr lang="pt-BR" sz="2400" dirty="0" err="1">
                <a:latin typeface="Arial" charset="0"/>
              </a:rPr>
              <a:t>Kardel</a:t>
            </a:r>
            <a:r>
              <a:rPr lang="pt-BR" sz="2400" dirty="0">
                <a:latin typeface="Arial" charset="0"/>
              </a:rPr>
              <a:t>, Matheus Ribeiro dos Santos Cordovil, Thais Nascimento da Costa</a:t>
            </a:r>
            <a:endParaRPr lang="pt-BR" altLang="pt-BR" sz="2400" dirty="0">
              <a:latin typeface="Arial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F3BBC99-2AC9-7ECB-C1F3-35591C3F3D44}"/>
              </a:ext>
            </a:extLst>
          </p:cNvPr>
          <p:cNvSpPr/>
          <p:nvPr/>
        </p:nvSpPr>
        <p:spPr>
          <a:xfrm>
            <a:off x="997210" y="4521376"/>
            <a:ext cx="8975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dirty="0">
                <a:latin typeface="Arial" charset="0"/>
              </a:rPr>
              <a:t>Curso: Bacharelado em Ciência da Computação</a:t>
            </a:r>
          </a:p>
        </p:txBody>
      </p:sp>
    </p:spTree>
    <p:extLst>
      <p:ext uri="{BB962C8B-B14F-4D97-AF65-F5344CB8AC3E}">
        <p14:creationId xmlns:p14="http://schemas.microsoft.com/office/powerpoint/2010/main" val="381089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80"/>
    </mc:Choice>
    <mc:Fallback xmlns="">
      <p:transition spd="slow" advTm="236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A1400050-04C9-434D-8262-D7E6BE11CB24}"/>
              </a:ext>
            </a:extLst>
          </p:cNvPr>
          <p:cNvSpPr/>
          <p:nvPr/>
        </p:nvSpPr>
        <p:spPr>
          <a:xfrm>
            <a:off x="879144" y="245717"/>
            <a:ext cx="7167576" cy="695979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892790" y="406069"/>
            <a:ext cx="6918799" cy="4537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984230" y="581902"/>
            <a:ext cx="10676449" cy="58842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F02FAF2-FD89-9719-56E7-1A5C8484AA3D}"/>
              </a:ext>
            </a:extLst>
          </p:cNvPr>
          <p:cNvSpPr txBox="1"/>
          <p:nvPr/>
        </p:nvSpPr>
        <p:spPr>
          <a:xfrm>
            <a:off x="879144" y="344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QUESTÃO DE PESQUISA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7382B2F-016A-0E97-6421-6D845D321CDE}"/>
              </a:ext>
            </a:extLst>
          </p:cNvPr>
          <p:cNvSpPr/>
          <p:nvPr/>
        </p:nvSpPr>
        <p:spPr>
          <a:xfrm>
            <a:off x="1677212" y="2305615"/>
            <a:ext cx="96350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latin typeface="Arial" charset="0"/>
              </a:rPr>
              <a:t>Como a computação quântica pode contribuir para acelerar e aprimorar o processo de descoberta de novos fármacos na indústria farmacêutica?</a:t>
            </a:r>
            <a:endParaRPr lang="pt-BR" altLang="pt-BR" sz="2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1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13"/>
    </mc:Choice>
    <mc:Fallback xmlns="">
      <p:transition spd="slow" advTm="252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A1400050-04C9-434D-8262-D7E6BE11CB24}"/>
              </a:ext>
            </a:extLst>
          </p:cNvPr>
          <p:cNvSpPr/>
          <p:nvPr/>
        </p:nvSpPr>
        <p:spPr>
          <a:xfrm>
            <a:off x="879144" y="245717"/>
            <a:ext cx="7167576" cy="695979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892790" y="406069"/>
            <a:ext cx="6918799" cy="4537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984230" y="581902"/>
            <a:ext cx="10676449" cy="58842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A187-BF69-FE5A-382F-D059AA4FE378}"/>
              </a:ext>
            </a:extLst>
          </p:cNvPr>
          <p:cNvSpPr txBox="1"/>
          <p:nvPr/>
        </p:nvSpPr>
        <p:spPr>
          <a:xfrm>
            <a:off x="879144" y="344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RESUMO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67DF8BA-A075-A013-9C09-92D2751201F4}"/>
              </a:ext>
            </a:extLst>
          </p:cNvPr>
          <p:cNvSpPr/>
          <p:nvPr/>
        </p:nvSpPr>
        <p:spPr>
          <a:xfrm>
            <a:off x="1670030" y="1216716"/>
            <a:ext cx="845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A computação quântica oferece soluções para limitações dos computadores clássicos na simulação molecular. Este trabalho analisa seu potencial para acelerar a descoberta de medicamentos, discutindo benefícios, aplicações e limitações.</a:t>
            </a:r>
            <a:endParaRPr lang="pt-BR" altLang="pt-BR" sz="1000" dirty="0">
              <a:solidFill>
                <a:schemeClr val="accent5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DDD944-F5B8-C392-3D52-8C6F0F37C1FA}"/>
              </a:ext>
            </a:extLst>
          </p:cNvPr>
          <p:cNvSpPr/>
          <p:nvPr/>
        </p:nvSpPr>
        <p:spPr>
          <a:xfrm>
            <a:off x="1549432" y="5041119"/>
            <a:ext cx="7167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Palavras-chave: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Computação quântica; Indústria farmacêutica; Simulações moleculares; Descoberta de fármacos; Algoritmos quânticos.</a:t>
            </a:r>
            <a:r>
              <a:rPr lang="pt-BR" altLang="pt-BR" sz="2400" dirty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 </a:t>
            </a:r>
          </a:p>
        </p:txBody>
      </p:sp>
      <p:pic>
        <p:nvPicPr>
          <p:cNvPr id="50" name="Vídeo 49">
            <a:hlinkClick r:id="" action="ppaction://media"/>
            <a:extLst>
              <a:ext uri="{FF2B5EF4-FFF2-40B4-BE49-F238E27FC236}">
                <a16:creationId xmlns:a16="http://schemas.microsoft.com/office/drawing/2014/main" id="{9A53EDF0-4AA1-5022-06B4-ED9EE11C21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4980771" y="2815627"/>
            <a:ext cx="2241296" cy="224129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218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68"/>
    </mc:Choice>
    <mc:Fallback xmlns="">
      <p:transition spd="slow" advTm="45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A1400050-04C9-434D-8262-D7E6BE11CB24}"/>
              </a:ext>
            </a:extLst>
          </p:cNvPr>
          <p:cNvSpPr/>
          <p:nvPr/>
        </p:nvSpPr>
        <p:spPr>
          <a:xfrm>
            <a:off x="879144" y="245717"/>
            <a:ext cx="7167576" cy="695979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892790" y="406069"/>
            <a:ext cx="6918799" cy="4537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984230" y="581902"/>
            <a:ext cx="10676449" cy="58842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FF60EC-F318-3EC4-546F-3B6685CAB968}"/>
              </a:ext>
            </a:extLst>
          </p:cNvPr>
          <p:cNvSpPr txBox="1"/>
          <p:nvPr/>
        </p:nvSpPr>
        <p:spPr>
          <a:xfrm>
            <a:off x="879144" y="344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BC85D33-2A19-7CAF-0F0C-28E5596CF052}"/>
              </a:ext>
            </a:extLst>
          </p:cNvPr>
          <p:cNvSpPr/>
          <p:nvPr/>
        </p:nvSpPr>
        <p:spPr>
          <a:xfrm>
            <a:off x="984230" y="2063244"/>
            <a:ext cx="9635002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400" dirty="0">
                <a:latin typeface="Arial" charset="0"/>
              </a:rPr>
              <a:t>Contexto: O surgimento de processadores quânticos como o </a:t>
            </a:r>
            <a:r>
              <a:rPr lang="pt-BR" altLang="pt-BR" sz="2400" dirty="0" err="1">
                <a:latin typeface="Arial" charset="0"/>
              </a:rPr>
              <a:t>Majorana</a:t>
            </a:r>
            <a:r>
              <a:rPr lang="pt-BR" altLang="pt-BR" sz="2400" dirty="0">
                <a:latin typeface="Arial" charset="0"/>
              </a:rPr>
              <a:t> baseado em </a:t>
            </a:r>
            <a:r>
              <a:rPr lang="pt-BR" altLang="pt-BR" sz="2400" dirty="0" err="1">
                <a:latin typeface="Arial" charset="0"/>
              </a:rPr>
              <a:t>Qubits</a:t>
            </a:r>
            <a:r>
              <a:rPr lang="pt-BR" altLang="pt-BR" sz="2400" dirty="0">
                <a:latin typeface="Arial" charset="0"/>
              </a:rPr>
              <a:t> levantam questionamentos sobre quais as possíveis aplicações dessa nova tecnologia.</a:t>
            </a:r>
          </a:p>
          <a:p>
            <a:pPr algn="just"/>
            <a:endParaRPr lang="pt-BR" altLang="pt-BR" sz="240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  <a:p>
            <a:pPr algn="just"/>
            <a:r>
              <a:rPr lang="pt-BR" altLang="pt-BR" sz="2400" dirty="0">
                <a:latin typeface="Arial" charset="0"/>
              </a:rPr>
              <a:t>Objetivo principal: </a:t>
            </a:r>
            <a:r>
              <a:rPr lang="pt-BR" sz="2400" dirty="0">
                <a:latin typeface="Arial" charset="0"/>
              </a:rPr>
              <a:t>Investigar como essa tecnologia pode acelerar e melhorar a descoberta de fármacos.</a:t>
            </a:r>
            <a:endParaRPr lang="pt-BR" altLang="pt-BR" sz="2400" dirty="0">
              <a:latin typeface="Arial" charset="0"/>
            </a:endParaRPr>
          </a:p>
          <a:p>
            <a:pPr algn="just"/>
            <a:endParaRPr lang="pt-BR" altLang="pt-BR" sz="2400" dirty="0">
              <a:latin typeface="Arial" charset="0"/>
            </a:endParaRPr>
          </a:p>
          <a:p>
            <a:pPr algn="just"/>
            <a:r>
              <a:rPr lang="pt-BR" altLang="pt-BR" sz="2400" dirty="0">
                <a:latin typeface="Arial" charset="0"/>
              </a:rPr>
              <a:t>Objetivos secundários: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rial" charset="0"/>
              </a:rPr>
              <a:t>Explorar os fundamentos da computação quântica</a:t>
            </a:r>
            <a:r>
              <a:rPr lang="pt-BR" altLang="pt-BR" sz="2400" dirty="0">
                <a:latin typeface="Arial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rial" charset="0"/>
              </a:rPr>
              <a:t>Analisar aplicações práticas na indústria farmacêutica</a:t>
            </a:r>
            <a:r>
              <a:rPr lang="pt-BR" altLang="pt-BR" sz="2400" dirty="0">
                <a:latin typeface="Arial" charset="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rial" charset="0"/>
              </a:rPr>
              <a:t>Discutir desafios como erros e escalabilidade</a:t>
            </a:r>
            <a:endParaRPr lang="pt-BR" altLang="pt-BR" sz="2400" dirty="0">
              <a:latin typeface="Arial" charset="0"/>
            </a:endParaRPr>
          </a:p>
          <a:p>
            <a:pPr algn="just"/>
            <a:endParaRPr lang="pt-BR" altLang="pt-BR" sz="100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5297B3-EE9B-F579-A96A-E165FFCA1836}"/>
              </a:ext>
            </a:extLst>
          </p:cNvPr>
          <p:cNvSpPr/>
          <p:nvPr/>
        </p:nvSpPr>
        <p:spPr>
          <a:xfrm>
            <a:off x="984230" y="1302636"/>
            <a:ext cx="786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dirty="0">
                <a:latin typeface="Arial" charset="0"/>
              </a:rPr>
              <a:t>Contextualização e Objetivos de Pesquisa</a:t>
            </a:r>
          </a:p>
        </p:txBody>
      </p:sp>
    </p:spTree>
    <p:extLst>
      <p:ext uri="{BB962C8B-B14F-4D97-AF65-F5344CB8AC3E}">
        <p14:creationId xmlns:p14="http://schemas.microsoft.com/office/powerpoint/2010/main" val="211362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A1400050-04C9-434D-8262-D7E6BE11CB24}"/>
              </a:ext>
            </a:extLst>
          </p:cNvPr>
          <p:cNvSpPr/>
          <p:nvPr/>
        </p:nvSpPr>
        <p:spPr>
          <a:xfrm>
            <a:off x="879144" y="245717"/>
            <a:ext cx="7167576" cy="695979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892790" y="406069"/>
            <a:ext cx="6918799" cy="4537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984230" y="581902"/>
            <a:ext cx="10676449" cy="58842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FF60EC-F318-3EC4-546F-3B6685CAB968}"/>
              </a:ext>
            </a:extLst>
          </p:cNvPr>
          <p:cNvSpPr txBox="1"/>
          <p:nvPr/>
        </p:nvSpPr>
        <p:spPr>
          <a:xfrm>
            <a:off x="879144" y="344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BC85D33-2A19-7CAF-0F0C-28E5596CF052}"/>
              </a:ext>
            </a:extLst>
          </p:cNvPr>
          <p:cNvSpPr/>
          <p:nvPr/>
        </p:nvSpPr>
        <p:spPr>
          <a:xfrm>
            <a:off x="984230" y="2389715"/>
            <a:ext cx="7108211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A pesquisa foi de natureza </a:t>
            </a:r>
            <a:r>
              <a:rPr lang="pt-BR" sz="2400" b="1" dirty="0"/>
              <a:t>qualitativa e exploratória</a:t>
            </a:r>
            <a:r>
              <a:rPr lang="pt-BR" sz="2400" dirty="0"/>
              <a:t>. Foram analisados diversos artigos científicos com o objetivo de compreender as contribuições da computação quântica para a indústria farmacêutica, por meio da análise de </a:t>
            </a:r>
            <a:r>
              <a:rPr lang="pt-BR" sz="2400" b="1" dirty="0"/>
              <a:t>estudos teóricos e casos práticos</a:t>
            </a:r>
            <a:r>
              <a:rPr lang="pt-BR" sz="2400" dirty="0"/>
              <a:t>. A seleção das fontes considerou a atualidade, relevância e aplicabilidade direta ao tema de simulações moleculares e desenvolvimento de fármacos com artigos datados desde 2012 à 2024.</a:t>
            </a:r>
          </a:p>
          <a:p>
            <a:pPr algn="just"/>
            <a:endParaRPr lang="pt-BR" altLang="pt-BR" sz="100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5297B3-EE9B-F579-A96A-E165FFCA1836}"/>
              </a:ext>
            </a:extLst>
          </p:cNvPr>
          <p:cNvSpPr/>
          <p:nvPr/>
        </p:nvSpPr>
        <p:spPr>
          <a:xfrm>
            <a:off x="984230" y="1344460"/>
            <a:ext cx="38731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dirty="0">
                <a:latin typeface="Arial" charset="0"/>
              </a:rPr>
              <a:t>Materiais e Métodos</a:t>
            </a:r>
          </a:p>
        </p:txBody>
      </p:sp>
      <p:pic>
        <p:nvPicPr>
          <p:cNvPr id="47" name="Vídeo 46">
            <a:hlinkClick r:id="" action="ppaction://media"/>
            <a:extLst>
              <a:ext uri="{FF2B5EF4-FFF2-40B4-BE49-F238E27FC236}">
                <a16:creationId xmlns:a16="http://schemas.microsoft.com/office/drawing/2014/main" id="{0C0A127E-8FE6-0447-A856-C04BA9F095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6699" r="6699"/>
          <a:stretch>
            <a:fillRect/>
          </a:stretch>
        </p:blipFill>
        <p:spPr>
          <a:xfrm>
            <a:off x="8676793" y="1636847"/>
            <a:ext cx="3178670" cy="2752809"/>
          </a:xfrm>
          <a:prstGeom prst="hexagon">
            <a:avLst>
              <a:gd name="adj" fmla="val 29000"/>
              <a:gd name="vf" fmla="val 115470"/>
            </a:avLst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571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60"/>
    </mc:Choice>
    <mc:Fallback>
      <p:transition spd="slow" advTm="10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A1400050-04C9-434D-8262-D7E6BE11CB24}"/>
              </a:ext>
            </a:extLst>
          </p:cNvPr>
          <p:cNvSpPr/>
          <p:nvPr/>
        </p:nvSpPr>
        <p:spPr>
          <a:xfrm>
            <a:off x="879144" y="245717"/>
            <a:ext cx="7167576" cy="695979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892790" y="406069"/>
            <a:ext cx="6918799" cy="4537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984230" y="581902"/>
            <a:ext cx="10676449" cy="58842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FF60EC-F318-3EC4-546F-3B6685CAB968}"/>
              </a:ext>
            </a:extLst>
          </p:cNvPr>
          <p:cNvSpPr txBox="1"/>
          <p:nvPr/>
        </p:nvSpPr>
        <p:spPr>
          <a:xfrm>
            <a:off x="879144" y="344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>
                <a:solidFill>
                  <a:schemeClr val="bg1"/>
                </a:solidFill>
              </a:rPr>
              <a:t>FUNDAMENTAÇÃO TEÓRICA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BC85D33-2A19-7CAF-0F0C-28E5596CF052}"/>
              </a:ext>
            </a:extLst>
          </p:cNvPr>
          <p:cNvSpPr/>
          <p:nvPr/>
        </p:nvSpPr>
        <p:spPr>
          <a:xfrm>
            <a:off x="892790" y="1709042"/>
            <a:ext cx="96350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err="1"/>
              <a:t>Qubits</a:t>
            </a:r>
            <a:r>
              <a:rPr lang="pt-BR" sz="2400" dirty="0"/>
              <a:t> permitem superposição e emaranhamento.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Portas como </a:t>
            </a:r>
            <a:r>
              <a:rPr lang="pt-BR" sz="2400" dirty="0" err="1"/>
              <a:t>Hadamard</a:t>
            </a:r>
            <a:r>
              <a:rPr lang="pt-BR" sz="2400" dirty="0"/>
              <a:t> e CNOT são usadas em cálculos.</a:t>
            </a:r>
          </a:p>
          <a:p>
            <a:pPr algn="just"/>
            <a:r>
              <a:rPr lang="pt-BR" sz="2400" dirty="0"/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A computação quântica oferece paralelismo em escalas que superam os computadores clássicos</a:t>
            </a:r>
            <a:endParaRPr lang="pt-BR" altLang="pt-BR" sz="100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5297B3-EE9B-F579-A96A-E165FFCA1836}"/>
              </a:ext>
            </a:extLst>
          </p:cNvPr>
          <p:cNvSpPr/>
          <p:nvPr/>
        </p:nvSpPr>
        <p:spPr>
          <a:xfrm>
            <a:off x="984230" y="1276642"/>
            <a:ext cx="4000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/>
              <a:t>Computação Quântica:</a:t>
            </a:r>
            <a:endParaRPr lang="pt-BR" altLang="pt-BR" sz="3200" dirty="0">
              <a:latin typeface="Arial" charset="0"/>
            </a:endParaRPr>
          </a:p>
        </p:txBody>
      </p:sp>
      <p:pic>
        <p:nvPicPr>
          <p:cNvPr id="94" name="Vídeo 93">
            <a:hlinkClick r:id="" action="ppaction://media"/>
            <a:extLst>
              <a:ext uri="{FF2B5EF4-FFF2-40B4-BE49-F238E27FC236}">
                <a16:creationId xmlns:a16="http://schemas.microsoft.com/office/drawing/2014/main" id="{8C762658-2730-9D9D-8ADF-ACE8994841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4863389" y="4147061"/>
            <a:ext cx="2465222" cy="24652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33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03"/>
    </mc:Choice>
    <mc:Fallback xmlns="">
      <p:transition spd="slow" advTm="90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A1400050-04C9-434D-8262-D7E6BE11CB24}"/>
              </a:ext>
            </a:extLst>
          </p:cNvPr>
          <p:cNvSpPr/>
          <p:nvPr/>
        </p:nvSpPr>
        <p:spPr>
          <a:xfrm>
            <a:off x="879144" y="245717"/>
            <a:ext cx="7167576" cy="695979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892790" y="406069"/>
            <a:ext cx="6918799" cy="4537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984230" y="581902"/>
            <a:ext cx="10676449" cy="58842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FF60EC-F318-3EC4-546F-3B6685CAB968}"/>
              </a:ext>
            </a:extLst>
          </p:cNvPr>
          <p:cNvSpPr txBox="1"/>
          <p:nvPr/>
        </p:nvSpPr>
        <p:spPr>
          <a:xfrm>
            <a:off x="879144" y="344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FUNDAMENTAÇÃO TEÓRICA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BC85D33-2A19-7CAF-0F0C-28E5596CF052}"/>
              </a:ext>
            </a:extLst>
          </p:cNvPr>
          <p:cNvSpPr/>
          <p:nvPr/>
        </p:nvSpPr>
        <p:spPr>
          <a:xfrm>
            <a:off x="984230" y="2288133"/>
            <a:ext cx="963500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pt-BR" sz="2400" dirty="0"/>
            </a:br>
            <a:r>
              <a:rPr lang="pt-BR" sz="2400" dirty="0"/>
              <a:t>Permite modelar interações entre moléculas com precisão atômica. A computação quântica é promissora para representar e calcular propriedades de sistemas químicos complexos.</a:t>
            </a:r>
          </a:p>
          <a:p>
            <a:pPr algn="just"/>
            <a:endParaRPr lang="pt-BR" altLang="pt-BR" sz="100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5297B3-EE9B-F579-A96A-E165FFCA1836}"/>
              </a:ext>
            </a:extLst>
          </p:cNvPr>
          <p:cNvSpPr/>
          <p:nvPr/>
        </p:nvSpPr>
        <p:spPr>
          <a:xfrm>
            <a:off x="984230" y="1368991"/>
            <a:ext cx="3862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Simulação Molecular:</a:t>
            </a:r>
            <a:endParaRPr lang="pt-BR" altLang="pt-BR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6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70"/>
    </mc:Choice>
    <mc:Fallback xmlns="">
      <p:transition spd="slow" advTm="9647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A1400050-04C9-434D-8262-D7E6BE11CB24}"/>
              </a:ext>
            </a:extLst>
          </p:cNvPr>
          <p:cNvSpPr/>
          <p:nvPr/>
        </p:nvSpPr>
        <p:spPr>
          <a:xfrm>
            <a:off x="879144" y="245717"/>
            <a:ext cx="7167576" cy="695979"/>
          </a:xfrm>
          <a:prstGeom prst="rect">
            <a:avLst/>
          </a:prstGeom>
          <a:solidFill>
            <a:srgbClr val="FF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892790" y="406069"/>
            <a:ext cx="6918799" cy="4537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dirty="0">
              <a:solidFill>
                <a:schemeClr val="bg1"/>
              </a:solidFill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984230" y="581902"/>
            <a:ext cx="10676449" cy="58842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b="1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endParaRPr 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FF60EC-F318-3EC4-546F-3B6685CAB968}"/>
              </a:ext>
            </a:extLst>
          </p:cNvPr>
          <p:cNvSpPr txBox="1"/>
          <p:nvPr/>
        </p:nvSpPr>
        <p:spPr>
          <a:xfrm>
            <a:off x="879144" y="34467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DISCUSSÃO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BC85D33-2A19-7CAF-0F0C-28E5596CF052}"/>
              </a:ext>
            </a:extLst>
          </p:cNvPr>
          <p:cNvSpPr/>
          <p:nvPr/>
        </p:nvSpPr>
        <p:spPr>
          <a:xfrm>
            <a:off x="984230" y="2288133"/>
            <a:ext cx="9635002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Computação quântica já foi usada em simulações moleculares e otimização de ligantes.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Há limitações como decoerência, erros operacionais e restrições de     hardware.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Simuladores são usados para validar algoritmos antes do uso em hardware real.</a:t>
            </a:r>
          </a:p>
          <a:p>
            <a:pPr algn="just"/>
            <a:endParaRPr lang="pt-BR" altLang="pt-BR" sz="100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5297B3-EE9B-F579-A96A-E165FFCA1836}"/>
              </a:ext>
            </a:extLst>
          </p:cNvPr>
          <p:cNvSpPr/>
          <p:nvPr/>
        </p:nvSpPr>
        <p:spPr>
          <a:xfrm>
            <a:off x="984230" y="1368991"/>
            <a:ext cx="51427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dirty="0">
                <a:latin typeface="Arial" charset="0"/>
              </a:rPr>
              <a:t>ANÁLISE E RESULTADOS</a:t>
            </a:r>
          </a:p>
        </p:txBody>
      </p:sp>
    </p:spTree>
    <p:extLst>
      <p:ext uri="{BB962C8B-B14F-4D97-AF65-F5344CB8AC3E}">
        <p14:creationId xmlns:p14="http://schemas.microsoft.com/office/powerpoint/2010/main" val="395904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596"/>
    </mc:Choice>
    <mc:Fallback xmlns="">
      <p:transition spd="slow" advTm="19859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3230</TotalTime>
  <Words>1128</Words>
  <Application>Microsoft Office PowerPoint</Application>
  <PresentationFormat>Widescreen</PresentationFormat>
  <Paragraphs>109</Paragraphs>
  <Slides>11</Slides>
  <Notes>5</Notes>
  <HiddenSlides>0</HiddenSlides>
  <MMClips>5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  <vt:variant>
        <vt:lpstr>Apresentações personalizadas</vt:lpstr>
      </vt:variant>
      <vt:variant>
        <vt:i4>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personalizada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Lais</dc:creator>
  <cp:lastModifiedBy>Henrique Martins</cp:lastModifiedBy>
  <cp:revision>162</cp:revision>
  <dcterms:created xsi:type="dcterms:W3CDTF">2020-06-24T14:13:30Z</dcterms:created>
  <dcterms:modified xsi:type="dcterms:W3CDTF">2025-06-05T03:48:24Z</dcterms:modified>
</cp:coreProperties>
</file>